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4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1B7"/>
    <a:srgbClr val="3E683C"/>
    <a:srgbClr val="FDD9C6"/>
    <a:srgbClr val="FDBE9F"/>
    <a:srgbClr val="E59870"/>
    <a:srgbClr val="B8A79C"/>
    <a:srgbClr val="C9C3BE"/>
    <a:srgbClr val="A7C87A"/>
    <a:srgbClr val="5E725E"/>
    <a:srgbClr val="355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59"/>
    <p:restoredTop sz="94681"/>
  </p:normalViewPr>
  <p:slideViewPr>
    <p:cSldViewPr snapToGrid="0" snapToObjects="1">
      <p:cViewPr varScale="1">
        <p:scale>
          <a:sx n="71" d="100"/>
          <a:sy n="71" d="100"/>
        </p:scale>
        <p:origin x="19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EEB09-D96A-9C4A-8A4E-4D9022AF93CC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BD0F-92C7-D041-89EC-301F0897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0EF20-F7B6-844B-8FDB-613E698C8535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F34B-1964-014A-A765-687DD7CE4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1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33E-A6EE-714E-976E-2D30C764FE06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0B5-2629-6D41-B92B-495579B3D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33E-A6EE-714E-976E-2D30C764FE06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0B5-2629-6D41-B92B-495579B3D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33E-A6EE-714E-976E-2D30C764FE06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0B5-2629-6D41-B92B-495579B3D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33E-A6EE-714E-976E-2D30C764FE06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0B5-2629-6D41-B92B-495579B3D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33E-A6EE-714E-976E-2D30C764FE06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0B5-2629-6D41-B92B-495579B3D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33E-A6EE-714E-976E-2D30C764FE06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0B5-2629-6D41-B92B-495579B3D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33E-A6EE-714E-976E-2D30C764FE06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0B5-2629-6D41-B92B-495579B3D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33E-A6EE-714E-976E-2D30C764FE06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0B5-2629-6D41-B92B-495579B3D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33E-A6EE-714E-976E-2D30C764FE06}" type="datetimeFigureOut">
              <a:rPr lang="en-US" smtClean="0"/>
              <a:t>4/24/25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0B5-2629-6D41-B92B-495579B3D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33E-A6EE-714E-976E-2D30C764FE06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0B5-2629-6D41-B92B-495579B3D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33E-A6EE-714E-976E-2D30C764FE06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0B5-2629-6D41-B92B-495579B3D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033E-A6EE-714E-976E-2D30C764FE06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AC0B5-2629-6D41-B92B-495579B3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8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s://pxhere.com/ko/photo/7742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pxhere.com/fr/photo/1233575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06F42-47F8-364B-97CB-412AD559829C}"/>
              </a:ext>
            </a:extLst>
          </p:cNvPr>
          <p:cNvSpPr txBox="1"/>
          <p:nvPr/>
        </p:nvSpPr>
        <p:spPr>
          <a:xfrm>
            <a:off x="384409" y="2445266"/>
            <a:ext cx="409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KG Red Hands" charset="0"/>
                <a:ea typeface="KG Red Hands" charset="0"/>
                <a:cs typeface="KG Red Hands" charset="0"/>
              </a:rPr>
              <a:t>YOUR TEXT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5C332-CA79-9E48-B67D-A83481B9AA88}"/>
              </a:ext>
            </a:extLst>
          </p:cNvPr>
          <p:cNvSpPr txBox="1"/>
          <p:nvPr/>
        </p:nvSpPr>
        <p:spPr>
          <a:xfrm>
            <a:off x="2424851" y="1896959"/>
            <a:ext cx="536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ea typeface="AGFriNally" charset="0"/>
                <a:cs typeface="AGFriNally" charset="0"/>
              </a:rPr>
              <a:t>April 28-May 2, 2025</a:t>
            </a:r>
            <a:endParaRPr lang="en-US" sz="4400" dirty="0">
              <a:latin typeface="+mj-lt"/>
              <a:ea typeface="AGFriNally" charset="0"/>
              <a:cs typeface="AGFriNally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A77A9-D9B8-9149-A8CC-B7ABE8699556}"/>
              </a:ext>
            </a:extLst>
          </p:cNvPr>
          <p:cNvSpPr txBox="1"/>
          <p:nvPr/>
        </p:nvSpPr>
        <p:spPr>
          <a:xfrm>
            <a:off x="4828213" y="2503433"/>
            <a:ext cx="257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KG Red Hands" charset="0"/>
                <a:ea typeface="KG Red Hands" charset="0"/>
                <a:cs typeface="KG Red Hands" charset="0"/>
              </a:rPr>
              <a:t>YOUR TEXT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D6EF5-189C-994A-AD35-2CD36483936E}"/>
              </a:ext>
            </a:extLst>
          </p:cNvPr>
          <p:cNvSpPr txBox="1"/>
          <p:nvPr/>
        </p:nvSpPr>
        <p:spPr>
          <a:xfrm>
            <a:off x="433222" y="7004368"/>
            <a:ext cx="401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KG Red Hands" charset="0"/>
                <a:ea typeface="KG Red Hands" charset="0"/>
                <a:cs typeface="KG Red Hands" charset="0"/>
              </a:rPr>
              <a:t>YOUR TEXT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D46DE-E428-9245-8394-C7BAD7F22649}"/>
              </a:ext>
            </a:extLst>
          </p:cNvPr>
          <p:cNvSpPr txBox="1"/>
          <p:nvPr/>
        </p:nvSpPr>
        <p:spPr>
          <a:xfrm>
            <a:off x="4797183" y="6996272"/>
            <a:ext cx="269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KG Red Hands" charset="0"/>
                <a:ea typeface="KG Red Hands" charset="0"/>
                <a:cs typeface="KG Red Hands" charset="0"/>
              </a:rPr>
              <a:t>YOUR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69117-0F3F-8D4A-8CA5-4E89166A453C}"/>
              </a:ext>
            </a:extLst>
          </p:cNvPr>
          <p:cNvSpPr txBox="1"/>
          <p:nvPr/>
        </p:nvSpPr>
        <p:spPr>
          <a:xfrm>
            <a:off x="2956314" y="364856"/>
            <a:ext cx="643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3E683C"/>
                </a:solidFill>
                <a:effectLst>
                  <a:glow rad="101600">
                    <a:schemeClr val="bg1"/>
                  </a:glow>
                </a:effectLst>
                <a:ea typeface="KAWonderful" panose="02000603000000000000" pitchFamily="2" charset="0"/>
                <a:cs typeface="KG Red Hands" charset="0"/>
              </a:rPr>
              <a:t>Ms. </a:t>
            </a:r>
            <a:r>
              <a:rPr lang="en-US" sz="5400" b="1">
                <a:ln>
                  <a:solidFill>
                    <a:sysClr val="windowText" lastClr="000000"/>
                  </a:solidFill>
                </a:ln>
                <a:solidFill>
                  <a:srgbClr val="3E683C"/>
                </a:solidFill>
                <a:effectLst>
                  <a:glow rad="101600">
                    <a:schemeClr val="bg1"/>
                  </a:glow>
                </a:effectLst>
                <a:ea typeface="KAWonderful" panose="02000603000000000000" pitchFamily="2" charset="0"/>
                <a:cs typeface="KG Red Hands" charset="0"/>
              </a:rPr>
              <a:t>Sweeney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3E683C"/>
                </a:solidFill>
                <a:effectLst>
                  <a:glow rad="101600">
                    <a:schemeClr val="bg1"/>
                  </a:glow>
                </a:effectLst>
                <a:ea typeface="KAWonderful" panose="02000603000000000000" pitchFamily="2" charset="0"/>
                <a:cs typeface="KG Red Hands" charset="0"/>
              </a:rPr>
              <a:t>’s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DBE9F"/>
              </a:solidFill>
              <a:effectLst>
                <a:glow rad="101600">
                  <a:prstClr val="white"/>
                </a:glow>
              </a:effectLst>
              <a:ea typeface="KAWonderful" panose="02000603000000000000" pitchFamily="2" charset="0"/>
              <a:cs typeface="KG Red Hand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9B1F2-34AE-A865-8C29-769B8C7877C9}"/>
              </a:ext>
            </a:extLst>
          </p:cNvPr>
          <p:cNvSpPr txBox="1"/>
          <p:nvPr/>
        </p:nvSpPr>
        <p:spPr>
          <a:xfrm>
            <a:off x="795711" y="2568376"/>
            <a:ext cx="2695158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Cooper Black" panose="0208090404030B020404" pitchFamily="18" charset="77"/>
                <a:cs typeface="Phosphate Solid" panose="02000506050000020004" pitchFamily="2" charset="77"/>
                <a:sym typeface="Arial"/>
              </a:rPr>
              <a:t>Weekly Skills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ooper Black" panose="0208090404030B020404" pitchFamily="18" charset="77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3DD2C-CAD7-46D9-33E9-CF29C350B163}"/>
              </a:ext>
            </a:extLst>
          </p:cNvPr>
          <p:cNvSpPr txBox="1"/>
          <p:nvPr/>
        </p:nvSpPr>
        <p:spPr>
          <a:xfrm>
            <a:off x="307652" y="2970363"/>
            <a:ext cx="3775496" cy="1631216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 panose="020B0506020202020204" pitchFamily="34" charset="0"/>
                <a:ea typeface="Century Gothic" charset="0"/>
                <a:cs typeface="Century Gothic" charset="0"/>
                <a:sym typeface="Arial"/>
              </a:rPr>
              <a:t>ELA: </a:t>
            </a:r>
            <a:r>
              <a:rPr kumimoji="0" lang="en-US" sz="20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 panose="020B0506020202020204" pitchFamily="34" charset="0"/>
                <a:ea typeface="Century Gothic" charset="0"/>
                <a:cs typeface="Century Gothic" charset="0"/>
                <a:sym typeface="Arial"/>
              </a:rPr>
              <a:t>Book study: </a:t>
            </a:r>
            <a:r>
              <a:rPr lang="en-US" sz="2000" kern="0" dirty="0">
                <a:solidFill>
                  <a:srgbClr val="000000"/>
                </a:solidFill>
                <a:latin typeface="Avenir Next Condensed" panose="020B0506020202020204" pitchFamily="34" charset="0"/>
                <a:ea typeface="Century Gothic" charset="0"/>
                <a:cs typeface="Century Gothic" charset="0"/>
                <a:sym typeface="Arial"/>
              </a:rPr>
              <a:t>What is LEGO?</a:t>
            </a:r>
            <a:endParaRPr lang="en-US" sz="2000" dirty="0">
              <a:latin typeface="Avenir Next Condensed" panose="020B0506020202020204" pitchFamily="34" charset="0"/>
              <a:ea typeface="Century Gothic" charset="0"/>
              <a:cs typeface="Century Gothic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 panose="020B0506020202020204" pitchFamily="34" charset="0"/>
                <a:ea typeface="Century Gothic" charset="0"/>
                <a:cs typeface="Century Gothic" charset="0"/>
                <a:sym typeface="Arial"/>
              </a:rPr>
              <a:t>PHONICS: </a:t>
            </a:r>
            <a:r>
              <a:rPr kumimoji="0" lang="en-US" sz="20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 panose="020B0506020202020204" pitchFamily="34" charset="0"/>
                <a:ea typeface="Century Gothic" charset="0"/>
                <a:cs typeface="Century Gothic" charset="0"/>
                <a:sym typeface="Arial"/>
              </a:rPr>
              <a:t>Unit 5 Review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 panose="020B0506020202020204" pitchFamily="34" charset="0"/>
                <a:ea typeface="Century Gothic" charset="0"/>
                <a:cs typeface="Century Gothic" charset="0"/>
                <a:sym typeface="Arial"/>
              </a:rPr>
              <a:t>MATH:</a:t>
            </a: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 panose="020B0506020202020204" pitchFamily="34" charset="0"/>
                <a:ea typeface="Century Gothic" charset="0"/>
                <a:cs typeface="Century Gothic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 panose="020B0506020202020204" pitchFamily="34" charset="0"/>
                <a:ea typeface="Century Gothic" charset="0"/>
                <a:cs typeface="Century Gothic" charset="0"/>
                <a:sym typeface="Arial"/>
              </a:rPr>
              <a:t> Even and Odd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 panose="020B0506020202020204" pitchFamily="34" charset="0"/>
                <a:ea typeface="Century Gothic" charset="0"/>
                <a:cs typeface="Century Gothic" charset="0"/>
                <a:sym typeface="Arial"/>
              </a:rPr>
              <a:t>LANGUAGE: </a:t>
            </a:r>
            <a:r>
              <a:rPr kumimoji="0" lang="en-US" sz="20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 panose="020B0506020202020204" pitchFamily="34" charset="0"/>
                <a:ea typeface="Century Gothic" charset="0"/>
                <a:cs typeface="Century Gothic" charset="0"/>
                <a:sym typeface="Arial"/>
              </a:rPr>
              <a:t>Dictionary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Condensed" panose="020B0506020202020204" pitchFamily="34" charset="0"/>
                <a:ea typeface="Century Gothic" charset="0"/>
                <a:cs typeface="Century Gothic" charset="0"/>
                <a:sym typeface="Arial"/>
              </a:rPr>
              <a:t>Social Studies: </a:t>
            </a:r>
            <a:r>
              <a:rPr lang="en-US" sz="2000" kern="0" dirty="0">
                <a:solidFill>
                  <a:srgbClr val="000000"/>
                </a:solidFill>
                <a:latin typeface="Avenir Next Condensed" panose="020B0506020202020204" pitchFamily="34" charset="0"/>
                <a:ea typeface="Century Gothic" charset="0"/>
                <a:cs typeface="Century Gothic" charset="0"/>
                <a:sym typeface="Arial"/>
              </a:rPr>
              <a:t>Needs and Wants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Condensed" panose="020B0506020202020204" pitchFamily="34" charset="0"/>
              <a:ea typeface="Century Gothic" charset="0"/>
              <a:cs typeface="Century Gothic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EE970-87D5-058F-5D4E-536963BBED2B}"/>
              </a:ext>
            </a:extLst>
          </p:cNvPr>
          <p:cNvSpPr txBox="1"/>
          <p:nvPr/>
        </p:nvSpPr>
        <p:spPr>
          <a:xfrm>
            <a:off x="4551649" y="2497139"/>
            <a:ext cx="3031986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Cooper Black" panose="0208090404030B020404" pitchFamily="18" charset="77"/>
                <a:cs typeface="Phosphate Solid" panose="02000506050000020004" pitchFamily="2" charset="77"/>
                <a:sym typeface="Arial"/>
              </a:rPr>
              <a:t>Coming up @ NSE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ooper Black" panose="0208090404030B020404" pitchFamily="18" charset="77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FC958-F0E0-25DC-62F9-69C8110D980C}"/>
              </a:ext>
            </a:extLst>
          </p:cNvPr>
          <p:cNvSpPr txBox="1"/>
          <p:nvPr/>
        </p:nvSpPr>
        <p:spPr>
          <a:xfrm>
            <a:off x="4148424" y="2962013"/>
            <a:ext cx="3435212" cy="2241639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4/22-5/2 PBIS Spring Fundraiser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4/29- Spring Musical @ 8:30am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5/2 PBIS Store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5/7- </a:t>
            </a:r>
            <a:r>
              <a:rPr lang="en-US" sz="1600" b="1" kern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Awards </a:t>
            </a:r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D</a:t>
            </a:r>
            <a:r>
              <a:rPr lang="en-US" sz="1600" b="1" kern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ay </a:t>
            </a:r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@ 10:30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5/9 </a:t>
            </a:r>
            <a:r>
              <a:rPr lang="en-US" sz="13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Perfect Attendance Popsicle Party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5/12-5/14 </a:t>
            </a:r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Spring Library Book Fair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5/19- Field Day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 Hebrew Scholar Light"/>
                <a:sym typeface="Arial"/>
              </a:rPr>
              <a:t>5/23- Last day of School 60%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4F4BC3-5FA0-A8A7-90C4-2C80F99B2D37}"/>
              </a:ext>
            </a:extLst>
          </p:cNvPr>
          <p:cNvSpPr txBox="1"/>
          <p:nvPr/>
        </p:nvSpPr>
        <p:spPr>
          <a:xfrm>
            <a:off x="3210055" y="8294675"/>
            <a:ext cx="4019380" cy="1184940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entury Gothic" panose="020B0502020202020204" pitchFamily="34" charset="0"/>
              </a:rPr>
              <a:t>Reminders-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Send snack/water each day. 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Check your child’s folder daily for important end of the year information. </a:t>
            </a:r>
          </a:p>
          <a:p>
            <a:pPr algn="ctr"/>
            <a:endParaRPr lang="en-US" sz="1400" b="1" dirty="0">
              <a:latin typeface="Century Gothic" panose="020B0502020202020204" pitchFamily="34" charset="0"/>
            </a:endParaRPr>
          </a:p>
          <a:p>
            <a:pPr algn="ctr"/>
            <a:endParaRPr lang="en-US" sz="1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E110E-32CF-B179-1105-10CEA7E341D9}"/>
              </a:ext>
            </a:extLst>
          </p:cNvPr>
          <p:cNvSpPr txBox="1"/>
          <p:nvPr/>
        </p:nvSpPr>
        <p:spPr>
          <a:xfrm>
            <a:off x="4301608" y="5554415"/>
            <a:ext cx="2873620" cy="115416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entury Gothic" panose="020B0502020202020204" pitchFamily="34" charset="0"/>
              </a:rPr>
              <a:t>Tests/Homework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We will not have a spelling  test, vocabulary test, or homework this week</a:t>
            </a:r>
            <a:r>
              <a:rPr lang="en-US" dirty="0">
                <a:latin typeface="Century Gothic" panose="020B0502020202020204" pitchFamily="34" charset="0"/>
              </a:rPr>
              <a:t>. </a:t>
            </a:r>
            <a:endParaRPr lang="en-US" sz="1400" b="1" dirty="0">
              <a:latin typeface="Century Gothic" panose="020B0502020202020204" pitchFamily="34" charset="0"/>
            </a:endParaRPr>
          </a:p>
          <a:p>
            <a:pPr algn="ctr"/>
            <a:endParaRPr lang="en-US" sz="1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Wavy Stitched Frame - Free Clip Art Frames | Free clip art, Clip art  borders, Frame clipart">
            <a:extLst>
              <a:ext uri="{FF2B5EF4-FFF2-40B4-BE49-F238E27FC236}">
                <a16:creationId xmlns:a16="http://schemas.microsoft.com/office/drawing/2014/main" id="{7824351C-8A87-5123-19CD-4505B28DB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3681" y="4316494"/>
            <a:ext cx="2588157" cy="319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B888FF-4C06-E884-96F5-F71A309BE3DE}"/>
              </a:ext>
            </a:extLst>
          </p:cNvPr>
          <p:cNvSpPr txBox="1"/>
          <p:nvPr/>
        </p:nvSpPr>
        <p:spPr>
          <a:xfrm>
            <a:off x="762483" y="4946079"/>
            <a:ext cx="2840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arker Felt Thin" panose="02000400000000000000" pitchFamily="2" charset="77"/>
              </a:rPr>
              <a:t>IMPORTANT- </a:t>
            </a:r>
          </a:p>
          <a:p>
            <a:pPr algn="ctr"/>
            <a:r>
              <a:rPr lang="en-US" sz="2800" dirty="0">
                <a:latin typeface="Marker Felt Thin" panose="02000400000000000000" pitchFamily="2" charset="77"/>
              </a:rPr>
              <a:t>    </a:t>
            </a:r>
            <a:r>
              <a:rPr lang="en-US" sz="2000" dirty="0">
                <a:latin typeface="Marker Felt Thin" panose="02000400000000000000" pitchFamily="2" charset="77"/>
              </a:rPr>
              <a:t>Our Award’s Day time will be at 10:30 a.m. on </a:t>
            </a:r>
          </a:p>
          <a:p>
            <a:pPr algn="ctr"/>
            <a:r>
              <a:rPr lang="en-US" sz="2000" dirty="0">
                <a:latin typeface="Marker Felt Thin" panose="02000400000000000000" pitchFamily="2" charset="77"/>
              </a:rPr>
              <a:t>May 7</a:t>
            </a:r>
            <a:r>
              <a:rPr lang="en-US" sz="2000" baseline="30000" dirty="0">
                <a:latin typeface="Marker Felt Thin" panose="02000400000000000000" pitchFamily="2" charset="77"/>
              </a:rPr>
              <a:t>th</a:t>
            </a:r>
            <a:r>
              <a:rPr lang="en-US" sz="2000" dirty="0">
                <a:latin typeface="Marker Felt Thin" panose="02000400000000000000" pitchFamily="2" charset="77"/>
              </a:rPr>
              <a:t>. </a:t>
            </a:r>
          </a:p>
          <a:p>
            <a:pPr algn="ctr"/>
            <a:endParaRPr lang="en-US" sz="1600" dirty="0">
              <a:latin typeface="Marker Felt Thin" panose="02000400000000000000" pitchFamily="2" charset="77"/>
            </a:endParaRPr>
          </a:p>
          <a:p>
            <a:pPr algn="ctr"/>
            <a:endParaRPr lang="en-US" sz="1600" dirty="0">
              <a:latin typeface="Marker Felt Thin" panose="02000400000000000000" pitchFamily="2" charset="77"/>
            </a:endParaRPr>
          </a:p>
          <a:p>
            <a:pPr algn="ctr"/>
            <a:endParaRPr lang="en-US" sz="1600" dirty="0">
              <a:latin typeface="Marker Felt Thin" panose="02000400000000000000" pitchFamily="2" charset="77"/>
            </a:endParaRPr>
          </a:p>
        </p:txBody>
      </p:sp>
      <p:pic>
        <p:nvPicPr>
          <p:cNvPr id="14" name="Picture 13" descr="A pile of colorful lego blocks&#10;&#10;Description automatically generated">
            <a:extLst>
              <a:ext uri="{FF2B5EF4-FFF2-40B4-BE49-F238E27FC236}">
                <a16:creationId xmlns:a16="http://schemas.microsoft.com/office/drawing/2014/main" id="{79AB6E28-0829-7726-DA33-97FEB785F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41503" y="6790160"/>
            <a:ext cx="2193831" cy="1458664"/>
          </a:xfrm>
          <a:prstGeom prst="rect">
            <a:avLst/>
          </a:prstGeom>
        </p:spPr>
      </p:pic>
      <p:pic>
        <p:nvPicPr>
          <p:cNvPr id="17" name="Picture 16" descr="A group of lego toys&#10;&#10;Description automatically generated">
            <a:extLst>
              <a:ext uri="{FF2B5EF4-FFF2-40B4-BE49-F238E27FC236}">
                <a16:creationId xmlns:a16="http://schemas.microsoft.com/office/drawing/2014/main" id="{F48FB8CD-D86D-0C8E-08C7-EBC910C5F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8901"/>
            <a:ext cx="2956314" cy="2411278"/>
          </a:xfrm>
          <a:prstGeom prst="rect">
            <a:avLst/>
          </a:prstGeom>
        </p:spPr>
      </p:pic>
      <p:pic>
        <p:nvPicPr>
          <p:cNvPr id="21" name="Picture 20" descr="A couple of lego figures&#10;&#10;Description automatically generated">
            <a:extLst>
              <a:ext uri="{FF2B5EF4-FFF2-40B4-BE49-F238E27FC236}">
                <a16:creationId xmlns:a16="http://schemas.microsoft.com/office/drawing/2014/main" id="{E19B36BF-E3C7-560F-77C5-84E0E75AC2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4736" y="7241998"/>
            <a:ext cx="1626049" cy="22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CE3ECC4-86AB-394F-BFDF-CA41C7C81882}" vid="{B7524FEA-7091-F742-B801-FFBFD68986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BOHO Rainbow Template </Template>
  <TotalTime>11179</TotalTime>
  <Words>151</Words>
  <Application>Microsoft Macintosh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Avenir Next Condensed</vt:lpstr>
      <vt:lpstr>Calibri</vt:lpstr>
      <vt:lpstr>Calibri Light</vt:lpstr>
      <vt:lpstr>Century Gothic</vt:lpstr>
      <vt:lpstr>Cooper Black</vt:lpstr>
      <vt:lpstr>KAWonderful</vt:lpstr>
      <vt:lpstr>KG Red Hands</vt:lpstr>
      <vt:lpstr>Marker Felt Thin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Nash, Stephanie</dc:creator>
  <cp:lastModifiedBy>Sweeney, Pam</cp:lastModifiedBy>
  <cp:revision>65</cp:revision>
  <cp:lastPrinted>2021-03-07T19:50:32Z</cp:lastPrinted>
  <dcterms:created xsi:type="dcterms:W3CDTF">2020-06-22T15:26:37Z</dcterms:created>
  <dcterms:modified xsi:type="dcterms:W3CDTF">2025-04-24T13:20:51Z</dcterms:modified>
</cp:coreProperties>
</file>